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74" r:id="rId2"/>
    <p:sldMasterId id="2147483668" r:id="rId3"/>
  </p:sldMasterIdLst>
  <p:notesMasterIdLst>
    <p:notesMasterId r:id="rId23"/>
  </p:notesMasterIdLst>
  <p:handoutMasterIdLst>
    <p:handoutMasterId r:id="rId24"/>
  </p:handoutMasterIdLst>
  <p:sldIdLst>
    <p:sldId id="260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</p:sldIdLst>
  <p:sldSz cx="9144000" cy="6858000" type="screen4x3"/>
  <p:notesSz cx="7099300" cy="1023461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45">
          <p15:clr>
            <a:srgbClr val="A4A3A4"/>
          </p15:clr>
        </p15:guide>
        <p15:guide id="2" orient="horz" pos="4133">
          <p15:clr>
            <a:srgbClr val="A4A3A4"/>
          </p15:clr>
        </p15:guide>
        <p15:guide id="3" orient="horz" pos="304">
          <p15:clr>
            <a:srgbClr val="A4A3A4"/>
          </p15:clr>
        </p15:guide>
        <p15:guide id="4" orient="horz" pos="3637">
          <p15:clr>
            <a:srgbClr val="A4A3A4"/>
          </p15:clr>
        </p15:guide>
        <p15:guide id="5" pos="5305">
          <p15:clr>
            <a:srgbClr val="A4A3A4"/>
          </p15:clr>
        </p15:guide>
        <p15:guide id="6" pos="4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C3D3C"/>
    <a:srgbClr val="862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4603" autoAdjust="0"/>
  </p:normalViewPr>
  <p:slideViewPr>
    <p:cSldViewPr snapToGrid="0" snapToObjects="1">
      <p:cViewPr varScale="1">
        <p:scale>
          <a:sx n="110" d="100"/>
          <a:sy n="110" d="100"/>
        </p:scale>
        <p:origin x="1734" y="102"/>
      </p:cViewPr>
      <p:guideLst>
        <p:guide orient="horz" pos="3945"/>
        <p:guide orient="horz" pos="4133"/>
        <p:guide orient="horz" pos="304"/>
        <p:guide orient="horz" pos="3637"/>
        <p:guide pos="5305"/>
        <p:guide pos="4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BD3B90F0-5D46-E141-A042-C1B3F4BDE80E}" type="datetime1">
              <a:rPr lang="it-IT" smtClean="0"/>
              <a:pPr/>
              <a:t>09/04/2019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1F2ED2A3-A89D-E84D-B726-918E2F258E5C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30788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96F68320-36E0-6444-BD8E-E60508898A6B}" type="datetime1">
              <a:rPr lang="it-IT" smtClean="0"/>
              <a:pPr/>
              <a:t>09/04/2019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DF94D47-F5F4-E04C-9CEC-F3BCC1C8A976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1789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1270644" y="423387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Luogo, data</a:t>
            </a:r>
            <a:endParaRPr lang="it-IT" dirty="0"/>
          </a:p>
        </p:txBody>
      </p:sp>
      <p:sp>
        <p:nvSpPr>
          <p:cNvPr id="7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1270644" y="3576285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Autore/Area/Ufficio…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389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PARATOR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719150" y="482605"/>
            <a:ext cx="3499207" cy="1366744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TESTO DEL SEPARATORE</a:t>
            </a:r>
          </a:p>
        </p:txBody>
      </p:sp>
    </p:spTree>
    <p:extLst>
      <p:ext uri="{BB962C8B-B14F-4D97-AF65-F5344CB8AC3E}">
        <p14:creationId xmlns:p14="http://schemas.microsoft.com/office/powerpoint/2010/main" val="368735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TIP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14"/>
          <p:cNvSpPr>
            <a:spLocks noGrp="1"/>
          </p:cNvSpPr>
          <p:nvPr>
            <p:ph type="body" sz="quarter" idx="12" hasCustomPrompt="1"/>
          </p:nvPr>
        </p:nvSpPr>
        <p:spPr>
          <a:xfrm>
            <a:off x="2365954" y="6431801"/>
            <a:ext cx="532130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r>
              <a:rPr lang="it-IT" dirty="0" smtClean="0"/>
              <a:t>Titolo della presentazione</a:t>
            </a:r>
            <a:endParaRPr lang="it-IT" dirty="0"/>
          </a:p>
        </p:txBody>
      </p:sp>
      <p:sp>
        <p:nvSpPr>
          <p:cNvPr id="17" name="Segnaposto testo 14"/>
          <p:cNvSpPr>
            <a:spLocks noGrp="1"/>
          </p:cNvSpPr>
          <p:nvPr>
            <p:ph type="body" sz="quarter" idx="13" hasCustomPrompt="1"/>
          </p:nvPr>
        </p:nvSpPr>
        <p:spPr>
          <a:xfrm>
            <a:off x="7782995" y="6431801"/>
            <a:ext cx="64028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fld id="{C169D008-2B27-2F4E-ADA4-4D0FECFDA73E}" type="slidenum">
              <a:rPr lang="it-IT" smtClean="0"/>
              <a:pPr lvl="0"/>
              <a:t>‹n.›</a:t>
            </a:fld>
            <a:endParaRPr lang="it-IT" dirty="0"/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719148" y="1587500"/>
            <a:ext cx="7704136" cy="418676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200" baseline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200">
                <a:latin typeface="GothamBook"/>
                <a:cs typeface="GothamBook"/>
              </a:defRPr>
            </a:lvl2pPr>
            <a:lvl3pPr marL="914400" indent="0">
              <a:buFontTx/>
              <a:buNone/>
              <a:defRPr sz="1200">
                <a:latin typeface="GothamBook"/>
                <a:cs typeface="GothamBook"/>
              </a:defRPr>
            </a:lvl3pPr>
            <a:lvl4pPr marL="1371600" indent="0">
              <a:buFontTx/>
              <a:buNone/>
              <a:defRPr sz="1200">
                <a:latin typeface="GothamBook"/>
                <a:cs typeface="GothamBook"/>
              </a:defRPr>
            </a:lvl4pPr>
            <a:lvl5pPr marL="1828800" indent="0">
              <a:buFontTx/>
              <a:buNone/>
              <a:defRPr sz="1200">
                <a:latin typeface="GothamBook"/>
                <a:cs typeface="GothamBook"/>
              </a:defRPr>
            </a:lvl5pPr>
          </a:lstStyle>
          <a:p>
            <a:pPr lvl="0"/>
            <a:r>
              <a:rPr lang="it-IT" dirty="0" smtClean="0"/>
              <a:t>Corpo del testo</a:t>
            </a:r>
          </a:p>
        </p:txBody>
      </p:sp>
      <p:sp>
        <p:nvSpPr>
          <p:cNvPr id="23" name="Segnaposto testo 22"/>
          <p:cNvSpPr>
            <a:spLocks noGrp="1"/>
          </p:cNvSpPr>
          <p:nvPr>
            <p:ph type="body" sz="quarter" idx="15" hasCustomPrompt="1"/>
          </p:nvPr>
        </p:nvSpPr>
        <p:spPr>
          <a:xfrm>
            <a:off x="719148" y="4826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buFontTx/>
              <a:buNone/>
              <a:defRPr sz="14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it-IT" sz="1400" dirty="0" smtClean="0">
                <a:latin typeface="GothamLight"/>
                <a:cs typeface="GothamLight"/>
              </a:rPr>
              <a:t>Titolo slide</a:t>
            </a:r>
            <a:endParaRPr lang="it-IT" sz="1600" dirty="0">
              <a:latin typeface="GothamLight"/>
              <a:cs typeface="GothamLight"/>
            </a:endParaRPr>
          </a:p>
        </p:txBody>
      </p:sp>
    </p:spTree>
    <p:extLst>
      <p:ext uri="{BB962C8B-B14F-4D97-AF65-F5344CB8AC3E}">
        <p14:creationId xmlns:p14="http://schemas.microsoft.com/office/powerpoint/2010/main" val="2365368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TIPO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719148" y="1587500"/>
            <a:ext cx="7704136" cy="418676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200" baseline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200">
                <a:latin typeface="GothamBook"/>
                <a:cs typeface="GothamBook"/>
              </a:defRPr>
            </a:lvl2pPr>
            <a:lvl3pPr marL="914400" indent="0">
              <a:buFontTx/>
              <a:buNone/>
              <a:defRPr sz="1200">
                <a:latin typeface="GothamBook"/>
                <a:cs typeface="GothamBook"/>
              </a:defRPr>
            </a:lvl3pPr>
            <a:lvl4pPr marL="1371600" indent="0">
              <a:buFontTx/>
              <a:buNone/>
              <a:defRPr sz="1200">
                <a:latin typeface="GothamBook"/>
                <a:cs typeface="GothamBook"/>
              </a:defRPr>
            </a:lvl4pPr>
            <a:lvl5pPr marL="1828800" indent="0">
              <a:buFontTx/>
              <a:buNone/>
              <a:defRPr sz="1200">
                <a:latin typeface="GothamBook"/>
                <a:cs typeface="GothamBook"/>
              </a:defRPr>
            </a:lvl5pPr>
          </a:lstStyle>
          <a:p>
            <a:pPr lvl="0"/>
            <a:r>
              <a:rPr lang="it-IT" dirty="0" smtClean="0"/>
              <a:t>Corpo del testo</a:t>
            </a:r>
          </a:p>
        </p:txBody>
      </p:sp>
      <p:sp>
        <p:nvSpPr>
          <p:cNvPr id="11" name="Segnaposto testo 22"/>
          <p:cNvSpPr>
            <a:spLocks noGrp="1"/>
          </p:cNvSpPr>
          <p:nvPr>
            <p:ph type="body" sz="quarter" idx="15" hasCustomPrompt="1"/>
          </p:nvPr>
        </p:nvSpPr>
        <p:spPr>
          <a:xfrm>
            <a:off x="719148" y="4826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buFontTx/>
              <a:buNone/>
              <a:defRPr sz="14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it-IT" sz="1400" dirty="0" smtClean="0">
                <a:latin typeface="GothamLight"/>
                <a:cs typeface="GothamLight"/>
              </a:rPr>
              <a:t>Titolo slide</a:t>
            </a:r>
            <a:endParaRPr lang="it-IT" sz="1600" dirty="0">
              <a:latin typeface="GothamLight"/>
              <a:cs typeface="GothamLight"/>
            </a:endParaRPr>
          </a:p>
        </p:txBody>
      </p:sp>
      <p:sp>
        <p:nvSpPr>
          <p:cNvPr id="6" name="Segnaposto testo 14"/>
          <p:cNvSpPr>
            <a:spLocks noGrp="1"/>
          </p:cNvSpPr>
          <p:nvPr>
            <p:ph type="body" sz="quarter" idx="12" hasCustomPrompt="1"/>
          </p:nvPr>
        </p:nvSpPr>
        <p:spPr>
          <a:xfrm>
            <a:off x="2365954" y="6431801"/>
            <a:ext cx="532130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r>
              <a:rPr lang="it-IT" dirty="0" smtClean="0"/>
              <a:t>Titolo della presentazione</a:t>
            </a:r>
            <a:endParaRPr lang="it-IT" dirty="0"/>
          </a:p>
        </p:txBody>
      </p:sp>
      <p:sp>
        <p:nvSpPr>
          <p:cNvPr id="7" name="Segnaposto testo 14"/>
          <p:cNvSpPr>
            <a:spLocks noGrp="1"/>
          </p:cNvSpPr>
          <p:nvPr>
            <p:ph type="body" sz="quarter" idx="13" hasCustomPrompt="1"/>
          </p:nvPr>
        </p:nvSpPr>
        <p:spPr>
          <a:xfrm>
            <a:off x="7782995" y="6431801"/>
            <a:ext cx="64028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fld id="{C169D008-2B27-2F4E-ADA4-4D0FECFDA73E}" type="slidenum">
              <a:rPr lang="it-IT" smtClean="0"/>
              <a:pPr lvl="0"/>
              <a:t>‹n.›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9081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TIPO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719148" y="1587500"/>
            <a:ext cx="7704136" cy="418676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200" baseline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200">
                <a:latin typeface="GothamBook"/>
                <a:cs typeface="GothamBook"/>
              </a:defRPr>
            </a:lvl2pPr>
            <a:lvl3pPr marL="914400" indent="0">
              <a:buFontTx/>
              <a:buNone/>
              <a:defRPr sz="1200">
                <a:latin typeface="GothamBook"/>
                <a:cs typeface="GothamBook"/>
              </a:defRPr>
            </a:lvl3pPr>
            <a:lvl4pPr marL="1371600" indent="0">
              <a:buFontTx/>
              <a:buNone/>
              <a:defRPr sz="1200">
                <a:latin typeface="GothamBook"/>
                <a:cs typeface="GothamBook"/>
              </a:defRPr>
            </a:lvl4pPr>
            <a:lvl5pPr marL="1828800" indent="0">
              <a:buFontTx/>
              <a:buNone/>
              <a:defRPr sz="1200">
                <a:latin typeface="GothamBook"/>
                <a:cs typeface="GothamBook"/>
              </a:defRPr>
            </a:lvl5pPr>
          </a:lstStyle>
          <a:p>
            <a:pPr lvl="0"/>
            <a:r>
              <a:rPr lang="it-IT" dirty="0" smtClean="0"/>
              <a:t>Corpo del testo</a:t>
            </a:r>
          </a:p>
        </p:txBody>
      </p:sp>
      <p:sp>
        <p:nvSpPr>
          <p:cNvPr id="11" name="Segnaposto testo 22"/>
          <p:cNvSpPr>
            <a:spLocks noGrp="1"/>
          </p:cNvSpPr>
          <p:nvPr>
            <p:ph type="body" sz="quarter" idx="15" hasCustomPrompt="1"/>
          </p:nvPr>
        </p:nvSpPr>
        <p:spPr>
          <a:xfrm>
            <a:off x="719148" y="4826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buFontTx/>
              <a:buNone/>
              <a:defRPr sz="14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it-IT" sz="1400" dirty="0" smtClean="0">
                <a:latin typeface="GothamLight"/>
                <a:cs typeface="GothamLight"/>
              </a:rPr>
              <a:t>Titolo slide</a:t>
            </a:r>
            <a:endParaRPr lang="it-IT" sz="1600" dirty="0">
              <a:latin typeface="GothamLight"/>
              <a:cs typeface="GothamLight"/>
            </a:endParaRPr>
          </a:p>
        </p:txBody>
      </p:sp>
      <p:sp>
        <p:nvSpPr>
          <p:cNvPr id="6" name="Segnaposto testo 14"/>
          <p:cNvSpPr>
            <a:spLocks noGrp="1"/>
          </p:cNvSpPr>
          <p:nvPr>
            <p:ph type="body" sz="quarter" idx="12" hasCustomPrompt="1"/>
          </p:nvPr>
        </p:nvSpPr>
        <p:spPr>
          <a:xfrm>
            <a:off x="2365954" y="6431801"/>
            <a:ext cx="532130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r>
              <a:rPr lang="it-IT" dirty="0" smtClean="0"/>
              <a:t>Titolo della presentazione</a:t>
            </a:r>
            <a:endParaRPr lang="it-IT" dirty="0"/>
          </a:p>
        </p:txBody>
      </p:sp>
      <p:sp>
        <p:nvSpPr>
          <p:cNvPr id="7" name="Segnaposto testo 14"/>
          <p:cNvSpPr>
            <a:spLocks noGrp="1"/>
          </p:cNvSpPr>
          <p:nvPr>
            <p:ph type="body" sz="quarter" idx="13" hasCustomPrompt="1"/>
          </p:nvPr>
        </p:nvSpPr>
        <p:spPr>
          <a:xfrm>
            <a:off x="7782995" y="6431801"/>
            <a:ext cx="64028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fld id="{C169D008-2B27-2F4E-ADA4-4D0FECFDA73E}" type="slidenum">
              <a:rPr lang="it-IT" smtClean="0"/>
              <a:pPr lvl="0"/>
              <a:t>‹n.›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8512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TIPO 4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719148" y="1587500"/>
            <a:ext cx="7704136" cy="418676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200" baseline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200">
                <a:latin typeface="GothamBook"/>
                <a:cs typeface="GothamBook"/>
              </a:defRPr>
            </a:lvl2pPr>
            <a:lvl3pPr marL="914400" indent="0">
              <a:buFontTx/>
              <a:buNone/>
              <a:defRPr sz="1200">
                <a:latin typeface="GothamBook"/>
                <a:cs typeface="GothamBook"/>
              </a:defRPr>
            </a:lvl3pPr>
            <a:lvl4pPr marL="1371600" indent="0">
              <a:buFontTx/>
              <a:buNone/>
              <a:defRPr sz="1200">
                <a:latin typeface="GothamBook"/>
                <a:cs typeface="GothamBook"/>
              </a:defRPr>
            </a:lvl4pPr>
            <a:lvl5pPr marL="1828800" indent="0">
              <a:buFontTx/>
              <a:buNone/>
              <a:defRPr sz="1200">
                <a:latin typeface="GothamBook"/>
                <a:cs typeface="GothamBook"/>
              </a:defRPr>
            </a:lvl5pPr>
          </a:lstStyle>
          <a:p>
            <a:pPr lvl="0"/>
            <a:r>
              <a:rPr lang="it-IT" dirty="0" smtClean="0"/>
              <a:t>Corpo del testo</a:t>
            </a:r>
          </a:p>
        </p:txBody>
      </p:sp>
      <p:sp>
        <p:nvSpPr>
          <p:cNvPr id="11" name="Segnaposto testo 22"/>
          <p:cNvSpPr>
            <a:spLocks noGrp="1"/>
          </p:cNvSpPr>
          <p:nvPr>
            <p:ph type="body" sz="quarter" idx="15" hasCustomPrompt="1"/>
          </p:nvPr>
        </p:nvSpPr>
        <p:spPr>
          <a:xfrm>
            <a:off x="719148" y="4826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buFontTx/>
              <a:buNone/>
              <a:defRPr sz="14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it-IT" sz="1400" dirty="0" smtClean="0">
                <a:latin typeface="GothamLight"/>
                <a:cs typeface="GothamLight"/>
              </a:rPr>
              <a:t>Titolo slide</a:t>
            </a:r>
            <a:endParaRPr lang="it-IT" sz="1600" dirty="0">
              <a:latin typeface="GothamLight"/>
              <a:cs typeface="GothamLight"/>
            </a:endParaRPr>
          </a:p>
        </p:txBody>
      </p:sp>
      <p:sp>
        <p:nvSpPr>
          <p:cNvPr id="6" name="Segnaposto testo 14"/>
          <p:cNvSpPr>
            <a:spLocks noGrp="1"/>
          </p:cNvSpPr>
          <p:nvPr>
            <p:ph type="body" sz="quarter" idx="12" hasCustomPrompt="1"/>
          </p:nvPr>
        </p:nvSpPr>
        <p:spPr>
          <a:xfrm>
            <a:off x="2365954" y="6431801"/>
            <a:ext cx="532130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r>
              <a:rPr lang="it-IT" dirty="0" smtClean="0"/>
              <a:t>Titolo della presentazione</a:t>
            </a:r>
            <a:endParaRPr lang="it-IT" dirty="0"/>
          </a:p>
        </p:txBody>
      </p:sp>
      <p:sp>
        <p:nvSpPr>
          <p:cNvPr id="7" name="Segnaposto testo 14"/>
          <p:cNvSpPr>
            <a:spLocks noGrp="1"/>
          </p:cNvSpPr>
          <p:nvPr>
            <p:ph type="body" sz="quarter" idx="13" hasCustomPrompt="1"/>
          </p:nvPr>
        </p:nvSpPr>
        <p:spPr>
          <a:xfrm>
            <a:off x="7782995" y="6431801"/>
            <a:ext cx="64028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fld id="{C169D008-2B27-2F4E-ADA4-4D0FECFDA73E}" type="slidenum">
              <a:rPr lang="it-IT" smtClean="0"/>
              <a:pPr lvl="0"/>
              <a:t>‹n.›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0215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TIPO 5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719148" y="1587500"/>
            <a:ext cx="7704136" cy="418676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200" baseline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200">
                <a:latin typeface="GothamBook"/>
                <a:cs typeface="GothamBook"/>
              </a:defRPr>
            </a:lvl2pPr>
            <a:lvl3pPr marL="914400" indent="0">
              <a:buFontTx/>
              <a:buNone/>
              <a:defRPr sz="1200">
                <a:latin typeface="GothamBook"/>
                <a:cs typeface="GothamBook"/>
              </a:defRPr>
            </a:lvl3pPr>
            <a:lvl4pPr marL="1371600" indent="0">
              <a:buFontTx/>
              <a:buNone/>
              <a:defRPr sz="1200">
                <a:latin typeface="GothamBook"/>
                <a:cs typeface="GothamBook"/>
              </a:defRPr>
            </a:lvl4pPr>
            <a:lvl5pPr marL="1828800" indent="0">
              <a:buFontTx/>
              <a:buNone/>
              <a:defRPr sz="1200">
                <a:latin typeface="GothamBook"/>
                <a:cs typeface="GothamBook"/>
              </a:defRPr>
            </a:lvl5pPr>
          </a:lstStyle>
          <a:p>
            <a:pPr lvl="0"/>
            <a:r>
              <a:rPr lang="it-IT" dirty="0" smtClean="0"/>
              <a:t>Corpo del testo</a:t>
            </a:r>
          </a:p>
        </p:txBody>
      </p:sp>
      <p:sp>
        <p:nvSpPr>
          <p:cNvPr id="11" name="Segnaposto testo 22"/>
          <p:cNvSpPr>
            <a:spLocks noGrp="1"/>
          </p:cNvSpPr>
          <p:nvPr>
            <p:ph type="body" sz="quarter" idx="15" hasCustomPrompt="1"/>
          </p:nvPr>
        </p:nvSpPr>
        <p:spPr>
          <a:xfrm>
            <a:off x="719148" y="4826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buFontTx/>
              <a:buNone/>
              <a:defRPr sz="14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it-IT" sz="1400" dirty="0" smtClean="0">
                <a:latin typeface="GothamLight"/>
                <a:cs typeface="GothamLight"/>
              </a:rPr>
              <a:t>Titolo slide</a:t>
            </a:r>
            <a:endParaRPr lang="it-IT" sz="1600" dirty="0">
              <a:latin typeface="GothamLight"/>
              <a:cs typeface="GothamLight"/>
            </a:endParaRPr>
          </a:p>
        </p:txBody>
      </p:sp>
      <p:sp>
        <p:nvSpPr>
          <p:cNvPr id="6" name="Segnaposto testo 14"/>
          <p:cNvSpPr>
            <a:spLocks noGrp="1"/>
          </p:cNvSpPr>
          <p:nvPr>
            <p:ph type="body" sz="quarter" idx="12" hasCustomPrompt="1"/>
          </p:nvPr>
        </p:nvSpPr>
        <p:spPr>
          <a:xfrm>
            <a:off x="2365954" y="6431801"/>
            <a:ext cx="532130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r>
              <a:rPr lang="it-IT" dirty="0" smtClean="0"/>
              <a:t>Titolo della presentazione</a:t>
            </a:r>
            <a:endParaRPr lang="it-IT" dirty="0"/>
          </a:p>
        </p:txBody>
      </p:sp>
      <p:sp>
        <p:nvSpPr>
          <p:cNvPr id="7" name="Segnaposto testo 14"/>
          <p:cNvSpPr>
            <a:spLocks noGrp="1"/>
          </p:cNvSpPr>
          <p:nvPr>
            <p:ph type="body" sz="quarter" idx="13" hasCustomPrompt="1"/>
          </p:nvPr>
        </p:nvSpPr>
        <p:spPr>
          <a:xfrm>
            <a:off x="7782995" y="6431801"/>
            <a:ext cx="640280" cy="34501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buFontTx/>
              <a:buNone/>
              <a:defRPr sz="1000" b="0" i="0">
                <a:solidFill>
                  <a:srgbClr val="3C3D3C"/>
                </a:solidFill>
                <a:latin typeface="GothamLight"/>
                <a:cs typeface="GothamLight"/>
              </a:defRPr>
            </a:lvl1pPr>
            <a:lvl2pPr marL="457200" indent="0">
              <a:buFontTx/>
              <a:buNone/>
              <a:defRPr sz="1000" b="0" i="0">
                <a:latin typeface="GothamLight"/>
                <a:cs typeface="GothamLight"/>
              </a:defRPr>
            </a:lvl2pPr>
            <a:lvl3pPr marL="914400" indent="0">
              <a:buFontTx/>
              <a:buNone/>
              <a:defRPr sz="1000" b="0" i="0">
                <a:latin typeface="GothamLight"/>
                <a:cs typeface="GothamLight"/>
              </a:defRPr>
            </a:lvl3pPr>
            <a:lvl4pPr marL="1371600" indent="0">
              <a:buFontTx/>
              <a:buNone/>
              <a:defRPr sz="1000" b="0" i="0">
                <a:latin typeface="GothamLight"/>
                <a:cs typeface="GothamLight"/>
              </a:defRPr>
            </a:lvl4pPr>
            <a:lvl5pPr marL="1828800" indent="0">
              <a:buFontTx/>
              <a:buNone/>
              <a:defRPr sz="1000" b="0" i="0">
                <a:latin typeface="GothamLight"/>
                <a:cs typeface="GothamLight"/>
              </a:defRPr>
            </a:lvl5pPr>
          </a:lstStyle>
          <a:p>
            <a:pPr lvl="0"/>
            <a:fld id="{C169D008-2B27-2F4E-ADA4-4D0FECFDA73E}" type="slidenum">
              <a:rPr lang="it-IT" smtClean="0"/>
              <a:pPr lvl="0"/>
              <a:t>‹n.›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2292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PARATOR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719150" y="482604"/>
            <a:ext cx="3499207" cy="135441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TESTO DEL SEPARATORE</a:t>
            </a:r>
          </a:p>
        </p:txBody>
      </p:sp>
    </p:spTree>
    <p:extLst>
      <p:ext uri="{BB962C8B-B14F-4D97-AF65-F5344CB8AC3E}">
        <p14:creationId xmlns:p14="http://schemas.microsoft.com/office/powerpoint/2010/main" val="2695485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PARATOR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719150" y="482604"/>
            <a:ext cx="3499207" cy="135441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TESTO DEL SEPARATORE</a:t>
            </a:r>
          </a:p>
        </p:txBody>
      </p:sp>
    </p:spTree>
    <p:extLst>
      <p:ext uri="{BB962C8B-B14F-4D97-AF65-F5344CB8AC3E}">
        <p14:creationId xmlns:p14="http://schemas.microsoft.com/office/powerpoint/2010/main" val="269680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5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1270644" y="423387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Luogo, data</a:t>
            </a:r>
            <a:endParaRPr lang="it-IT" dirty="0"/>
          </a:p>
        </p:txBody>
      </p:sp>
      <p:sp>
        <p:nvSpPr>
          <p:cNvPr id="6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1270644" y="3576285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Autore/Area/Ufficio…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3563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6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1270644" y="423387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Luogo, data</a:t>
            </a:r>
            <a:endParaRPr lang="it-IT" dirty="0"/>
          </a:p>
        </p:txBody>
      </p:sp>
      <p:sp>
        <p:nvSpPr>
          <p:cNvPr id="7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1270644" y="3576285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Autore/Area/Ufficio…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85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5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1270644" y="423387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Luogo, data</a:t>
            </a:r>
            <a:endParaRPr lang="it-IT" dirty="0"/>
          </a:p>
        </p:txBody>
      </p:sp>
      <p:sp>
        <p:nvSpPr>
          <p:cNvPr id="6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1270644" y="3576285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Autore/Area/Ufficio…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0401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5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1270644" y="423387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Luogo, data</a:t>
            </a:r>
            <a:endParaRPr lang="it-IT" dirty="0"/>
          </a:p>
        </p:txBody>
      </p:sp>
      <p:sp>
        <p:nvSpPr>
          <p:cNvPr id="6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1270644" y="3576285"/>
            <a:ext cx="2265362" cy="5334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FontTx/>
              <a:buNone/>
              <a:defRPr sz="1600" b="0" i="0">
                <a:solidFill>
                  <a:srgbClr val="3C3D3C"/>
                </a:solidFill>
                <a:latin typeface="GothamBook"/>
                <a:cs typeface="GothamBook"/>
              </a:defRPr>
            </a:lvl1pPr>
          </a:lstStyle>
          <a:p>
            <a:pPr lvl="0"/>
            <a:r>
              <a:rPr lang="it-IT" dirty="0" smtClean="0"/>
              <a:t>Autore/Area/Ufficio…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415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719150" y="482604"/>
            <a:ext cx="3499207" cy="135441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TESTO DEL SEPARATORE</a:t>
            </a:r>
          </a:p>
        </p:txBody>
      </p:sp>
    </p:spTree>
    <p:extLst>
      <p:ext uri="{BB962C8B-B14F-4D97-AF65-F5344CB8AC3E}">
        <p14:creationId xmlns:p14="http://schemas.microsoft.com/office/powerpoint/2010/main" val="23154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TOR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719150" y="482604"/>
            <a:ext cx="3499207" cy="135441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TESTO DEL SEPARATORE</a:t>
            </a:r>
          </a:p>
        </p:txBody>
      </p:sp>
    </p:spTree>
    <p:extLst>
      <p:ext uri="{BB962C8B-B14F-4D97-AF65-F5344CB8AC3E}">
        <p14:creationId xmlns:p14="http://schemas.microsoft.com/office/powerpoint/2010/main" val="269680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PARATOR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719150" y="482604"/>
            <a:ext cx="3499207" cy="135441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TESTO DEL SEPARATORE</a:t>
            </a:r>
          </a:p>
        </p:txBody>
      </p:sp>
    </p:spTree>
    <p:extLst>
      <p:ext uri="{BB962C8B-B14F-4D97-AF65-F5344CB8AC3E}">
        <p14:creationId xmlns:p14="http://schemas.microsoft.com/office/powerpoint/2010/main" val="2695485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PARATOR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719150" y="482604"/>
            <a:ext cx="3499207" cy="1354415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>
                <a:latin typeface="GothamBook"/>
                <a:cs typeface="GothamBook"/>
              </a:defRPr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TESTO DEL SEPARATORE</a:t>
            </a:r>
          </a:p>
        </p:txBody>
      </p:sp>
    </p:spTree>
    <p:extLst>
      <p:ext uri="{BB962C8B-B14F-4D97-AF65-F5344CB8AC3E}">
        <p14:creationId xmlns:p14="http://schemas.microsoft.com/office/powerpoint/2010/main" val="3489707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1296996" y="1738149"/>
            <a:ext cx="6567487" cy="183813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it-IT" dirty="0" smtClean="0"/>
              <a:t>Titolo presentazione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971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rgbClr val="3C3D3C"/>
          </a:solidFill>
          <a:latin typeface="GothamLight"/>
          <a:ea typeface="+mj-ea"/>
          <a:cs typeface="Gotham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826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80" r:id="rId4"/>
    <p:sldLayoutId id="2147483679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42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81" r:id="rId6"/>
    <p:sldLayoutId id="2147483682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>
          <a:xfrm>
            <a:off x="1270644" y="423387"/>
            <a:ext cx="2602856" cy="533400"/>
          </a:xfrm>
        </p:spPr>
        <p:txBody>
          <a:bodyPr/>
          <a:lstStyle/>
          <a:p>
            <a:r>
              <a:rPr lang="it-IT" dirty="0" smtClean="0"/>
              <a:t>Roma, 10 aprile 2019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520" y="6063172"/>
            <a:ext cx="1577068" cy="36456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461" y="956787"/>
            <a:ext cx="3932876" cy="45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8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LA DIGESTIONE ANAEROBICA DEI FANGHI</a:t>
            </a:r>
          </a:p>
        </p:txBody>
      </p:sp>
      <p:sp>
        <p:nvSpPr>
          <p:cNvPr id="2" name="Rettangolo 1"/>
          <p:cNvSpPr/>
          <p:nvPr/>
        </p:nvSpPr>
        <p:spPr>
          <a:xfrm>
            <a:off x="586625" y="5011019"/>
            <a:ext cx="797074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Gli impianti, anche in termini di A.E., sono prevalentemente al nord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Più di metà degli impianti hanno una capacità inferiore ai 100.000 A.E. effettivi</a:t>
            </a:r>
          </a:p>
          <a:p>
            <a:endParaRPr lang="it-IT" sz="1700" dirty="0" smtClean="0">
              <a:latin typeface="GothamLigh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16" y="777736"/>
            <a:ext cx="3424771" cy="356784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280" y="737232"/>
            <a:ext cx="3424661" cy="3648849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468451" y="609928"/>
            <a:ext cx="3246403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Capacità di trattamento per </a:t>
            </a:r>
            <a:r>
              <a:rPr lang="it-IT" sz="1400" dirty="0" err="1" smtClean="0">
                <a:solidFill>
                  <a:schemeClr val="bg1"/>
                </a:solidFill>
                <a:latin typeface="GothamLight"/>
              </a:rPr>
              <a:t>macroarea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532052" y="608439"/>
            <a:ext cx="2701381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Capacità di trattamento impianti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4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628" y="936357"/>
            <a:ext cx="4120122" cy="4817374"/>
          </a:xfrm>
          <a:prstGeom prst="rect">
            <a:avLst/>
          </a:prstGeom>
        </p:spPr>
      </p:pic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301336" y="917163"/>
            <a:ext cx="44831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39 impianti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Tutti dotati di recupero energetico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il 92% classificati come impianti di recupero R1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Capacità nominale complessiva = 903,81 t/h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700" dirty="0" smtClean="0">
                <a:latin typeface="GothamLight"/>
              </a:rPr>
              <a:t>Media = 11,3 t/h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Carico termico complessivo = 2.987,85 MW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Potenza elettrica installata = </a:t>
            </a:r>
            <a:r>
              <a:rPr lang="it-IT" sz="1700" dirty="0" smtClean="0">
                <a:latin typeface="GothamLight"/>
              </a:rPr>
              <a:t>832,98 MW</a:t>
            </a:r>
            <a:endParaRPr lang="it-IT" sz="1700" dirty="0" smtClean="0">
              <a:latin typeface="Gotham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6,1 milioni di tonnellate di rifiuti trattati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700" dirty="0">
                <a:latin typeface="GothamLight"/>
              </a:rPr>
              <a:t>d</a:t>
            </a:r>
            <a:r>
              <a:rPr lang="it-IT" sz="1700" dirty="0" smtClean="0">
                <a:latin typeface="GothamLight"/>
              </a:rPr>
              <a:t>i cui 5,3 urbani</a:t>
            </a:r>
          </a:p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Produzione di energia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700" dirty="0" smtClean="0">
                <a:latin typeface="GothamLight"/>
              </a:rPr>
              <a:t>4,4 milioni di MWh elettrici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700" dirty="0" smtClean="0">
                <a:latin typeface="GothamLight"/>
              </a:rPr>
              <a:t>2,0 milioni di MWh termici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85% delle scorie avviate a riciclaggio</a:t>
            </a:r>
            <a:endParaRPr lang="it-IT" sz="1700" dirty="0">
              <a:latin typeface="GothamLight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5828332" y="2351315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5917856" y="3345044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7529549" y="168511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26</a:t>
            </a:r>
            <a:endParaRPr lang="it-IT" b="1" dirty="0"/>
          </a:p>
        </p:txBody>
      </p:sp>
      <p:sp>
        <p:nvSpPr>
          <p:cNvPr id="12" name="Rettangolo 11"/>
          <p:cNvSpPr/>
          <p:nvPr/>
        </p:nvSpPr>
        <p:spPr>
          <a:xfrm>
            <a:off x="7529549" y="254468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7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8461992" y="334504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973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934" y="399453"/>
            <a:ext cx="3990861" cy="3024731"/>
          </a:xfrm>
          <a:prstGeom prst="rect">
            <a:avLst/>
          </a:prstGeom>
        </p:spPr>
      </p:pic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- capacità</a:t>
            </a:r>
          </a:p>
        </p:txBody>
      </p:sp>
      <p:sp>
        <p:nvSpPr>
          <p:cNvPr id="2" name="Rettangolo 1"/>
          <p:cNvSpPr/>
          <p:nvPr/>
        </p:nvSpPr>
        <p:spPr>
          <a:xfrm>
            <a:off x="301336" y="917163"/>
            <a:ext cx="44831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Un terzo degli impianti hanno una capacità compresa tra 15 e 25 t/h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sz="1700" dirty="0" smtClean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Quasi un impianto su 2 ha un carico termico superiore a 100 MW</a:t>
            </a:r>
          </a:p>
          <a:p>
            <a:endParaRPr lang="it-IT" sz="1700" dirty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>
              <a:latin typeface="GothamLight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014" y="3301122"/>
            <a:ext cx="3960223" cy="2799468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914192" y="727060"/>
            <a:ext cx="2401619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Capacità di trattamento (t/h)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967128" y="3962728"/>
            <a:ext cx="2521845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Capacità di trattamento (MW)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1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705" y="3112799"/>
            <a:ext cx="3910693" cy="2914745"/>
          </a:xfrm>
          <a:prstGeom prst="rect">
            <a:avLst/>
          </a:prstGeom>
        </p:spPr>
      </p:pic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- età</a:t>
            </a:r>
          </a:p>
        </p:txBody>
      </p:sp>
      <p:sp>
        <p:nvSpPr>
          <p:cNvPr id="2" name="Rettangolo 1"/>
          <p:cNvSpPr/>
          <p:nvPr/>
        </p:nvSpPr>
        <p:spPr>
          <a:xfrm>
            <a:off x="604848" y="1363420"/>
            <a:ext cx="341717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Circa il 60% degli impianti è stato avviato negli anni dal 2001 al 2013</a:t>
            </a:r>
            <a:endParaRPr lang="it-IT" sz="1700" dirty="0">
              <a:latin typeface="GothamLigh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29" y="3265294"/>
            <a:ext cx="3981450" cy="2762250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822649" y="2841860"/>
            <a:ext cx="2254143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Anno di primo avviamento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29987" y="1384566"/>
            <a:ext cx="35512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GothamLight"/>
              </a:rPr>
              <a:t>Circa il 26% degli impianti è stato sottoposto a ristrutturazioni dopo il 2011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4718705" y="2841859"/>
            <a:ext cx="3635932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Anno di primo avviamento e ristrutturazione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14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896" y="3271171"/>
            <a:ext cx="4027844" cy="295866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3226505"/>
            <a:ext cx="4314825" cy="3048000"/>
          </a:xfrm>
          <a:prstGeom prst="rect">
            <a:avLst/>
          </a:prstGeom>
        </p:spPr>
      </p:pic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- apparecchiature</a:t>
            </a:r>
          </a:p>
        </p:txBody>
      </p:sp>
      <p:sp>
        <p:nvSpPr>
          <p:cNvPr id="2" name="Rettangolo 1"/>
          <p:cNvSpPr/>
          <p:nvPr/>
        </p:nvSpPr>
        <p:spPr>
          <a:xfrm>
            <a:off x="718302" y="1201544"/>
            <a:ext cx="329530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La griglia è utilizzata in quasi il 90% degli impianti, in termini di capacità di trattamento (t/h)</a:t>
            </a:r>
            <a:endParaRPr lang="it-IT" sz="1700" dirty="0">
              <a:latin typeface="GothamLight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309501" y="1184306"/>
            <a:ext cx="30906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GothamLight"/>
              </a:rPr>
              <a:t>Percentuale che si riduce all’84% circa in termini di numero di </a:t>
            </a:r>
            <a:r>
              <a:rPr lang="it-IT" dirty="0" smtClean="0">
                <a:latin typeface="GothamLight"/>
              </a:rPr>
              <a:t>linee</a:t>
            </a:r>
            <a:endParaRPr lang="it-IT" dirty="0">
              <a:latin typeface="GothamLight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57175" y="2844613"/>
            <a:ext cx="3946658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Tipologia attrezzature in termini di capacità (t/h)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579123" y="2844484"/>
            <a:ext cx="4135812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Tipologia attrezzature in termini di numero di linee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7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– trattamento fumi</a:t>
            </a:r>
          </a:p>
        </p:txBody>
      </p:sp>
      <p:sp>
        <p:nvSpPr>
          <p:cNvPr id="2" name="Rettangolo 1"/>
          <p:cNvSpPr/>
          <p:nvPr/>
        </p:nvSpPr>
        <p:spPr>
          <a:xfrm>
            <a:off x="695500" y="932617"/>
            <a:ext cx="306017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Nel 48% circa degli impianti, in termini di numero di linee, il trattamento dei gas acidi avviene con sistema a secco</a:t>
            </a:r>
            <a:endParaRPr lang="it-IT" sz="1700" dirty="0">
              <a:latin typeface="GothamLigh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37" y="3235010"/>
            <a:ext cx="3508433" cy="273245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557" y="3395597"/>
            <a:ext cx="3600313" cy="251598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869667" y="2933022"/>
            <a:ext cx="2491388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Metodo trattamento gas acidi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185557" y="1123194"/>
            <a:ext cx="2970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GothamLight"/>
              </a:rPr>
              <a:t>Il principale reagente impiegato è il bicarbonato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5093328" y="2940908"/>
            <a:ext cx="2919390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Reagenti per trattamento gas acidi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5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– trattamento fumi</a:t>
            </a:r>
          </a:p>
        </p:txBody>
      </p:sp>
      <p:sp>
        <p:nvSpPr>
          <p:cNvPr id="2" name="Rettangolo 1"/>
          <p:cNvSpPr/>
          <p:nvPr/>
        </p:nvSpPr>
        <p:spPr>
          <a:xfrm>
            <a:off x="377461" y="677585"/>
            <a:ext cx="804372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I sistemi di abbattimento degli NOx si equivalgono </a:t>
            </a:r>
            <a:endParaRPr lang="it-IT" sz="1700" dirty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>
              <a:latin typeface="GothamLight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345" y="1853676"/>
            <a:ext cx="5164496" cy="3495779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604848" y="5708405"/>
            <a:ext cx="28568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i="1" dirty="0">
                <a:latin typeface="GothamLight"/>
              </a:rPr>
              <a:t>SNCR = riduzione selettiva NOx non </a:t>
            </a:r>
            <a:r>
              <a:rPr lang="it-IT" sz="1000" i="1" dirty="0" smtClean="0">
                <a:latin typeface="GothamLight"/>
              </a:rPr>
              <a:t>catalitica </a:t>
            </a:r>
          </a:p>
          <a:p>
            <a:r>
              <a:rPr lang="it-IT" sz="1000" i="1" dirty="0">
                <a:latin typeface="GothamLight"/>
              </a:rPr>
              <a:t>SCR = riduzione selettiva NOx catalitica</a:t>
            </a:r>
            <a:endParaRPr lang="it-IT" sz="1000" dirty="0">
              <a:latin typeface="GothamLight"/>
            </a:endParaRPr>
          </a:p>
        </p:txBody>
      </p:sp>
    </p:spTree>
    <p:extLst>
      <p:ext uri="{BB962C8B-B14F-4D97-AF65-F5344CB8AC3E}">
        <p14:creationId xmlns:p14="http://schemas.microsoft.com/office/powerpoint/2010/main" val="169068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– rifiuti trattati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377461" y="677585"/>
            <a:ext cx="804372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I rifiuti urbani e di derivazione urbana rappresentano la maggior parte dei rifiuti trattati</a:t>
            </a:r>
            <a:endParaRPr lang="it-IT" sz="1700" dirty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>
              <a:latin typeface="GothamLigh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04" y="2171726"/>
            <a:ext cx="7749756" cy="314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6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– recupero energetico</a:t>
            </a:r>
          </a:p>
        </p:txBody>
      </p:sp>
      <p:sp>
        <p:nvSpPr>
          <p:cNvPr id="2" name="Rettangolo 1"/>
          <p:cNvSpPr/>
          <p:nvPr/>
        </p:nvSpPr>
        <p:spPr>
          <a:xfrm>
            <a:off x="377461" y="677585"/>
            <a:ext cx="804372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Il recupero energetico è cresciuto fino al 2014, quindi si è mantenuto sostanzialmente stabile</a:t>
            </a:r>
            <a:endParaRPr lang="it-IT" sz="1700" dirty="0">
              <a:latin typeface="GothamLight"/>
            </a:endParaRPr>
          </a:p>
          <a:p>
            <a:endParaRPr lang="it-IT" sz="1700" dirty="0">
              <a:latin typeface="GothamLight"/>
            </a:endParaRPr>
          </a:p>
          <a:p>
            <a:endParaRPr lang="it-IT" sz="1700" dirty="0">
              <a:latin typeface="GothamLight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74" y="1717707"/>
            <a:ext cx="6576780" cy="388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9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INCENERIMENTO CON R.E. DEI RIFIUTI – gli incentivi</a:t>
            </a:r>
          </a:p>
        </p:txBody>
      </p:sp>
      <p:sp>
        <p:nvSpPr>
          <p:cNvPr id="2" name="Rettangolo 1"/>
          <p:cNvSpPr/>
          <p:nvPr/>
        </p:nvSpPr>
        <p:spPr>
          <a:xfrm>
            <a:off x="377461" y="677585"/>
            <a:ext cx="804372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In termini di capacità di trattamento (espressa come carico termico) i meccanismi CIP-6 ed ex-CV rappresentano oltre il 50%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18 impianti non usufruiscono di alcun incentivo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1,7 milioni di MWh incentivata nel 2017 (38% dell’energia prodotta)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Il meccanismo CIP-6 si esaurirà completamente nel 2019: la percentuale di energia incentivata scenderà pertanto al 14%</a:t>
            </a:r>
            <a:endParaRPr lang="it-IT" sz="1700" dirty="0">
              <a:latin typeface="GothamLigh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58" y="3507820"/>
            <a:ext cx="7989202" cy="255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TEMI</a:t>
            </a:r>
          </a:p>
        </p:txBody>
      </p:sp>
      <p:sp>
        <p:nvSpPr>
          <p:cNvPr id="2" name="Rettangolo 1"/>
          <p:cNvSpPr/>
          <p:nvPr/>
        </p:nvSpPr>
        <p:spPr>
          <a:xfrm>
            <a:off x="501622" y="2106960"/>
            <a:ext cx="81407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dirty="0" smtClean="0">
                <a:latin typeface="GothamLight"/>
                <a:ea typeface="Calibri" panose="020F0502020204030204" pitchFamily="34" charset="0"/>
              </a:rPr>
              <a:t>IL RUOLO NELLA TERMOVALORIZZAZIONE NELL’ECONOMIA CIRCOLARE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it-IT" dirty="0" smtClean="0">
              <a:latin typeface="GothamLight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dirty="0" smtClean="0">
                <a:latin typeface="GothamLight"/>
              </a:rPr>
              <a:t>LA DIGESTIONE ANAEROBICA DEI RIFIUTI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it-IT" dirty="0" smtClean="0">
              <a:latin typeface="GothamLigh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dirty="0" smtClean="0">
                <a:latin typeface="GothamLight"/>
              </a:rPr>
              <a:t>LA DIGESTIONE ANAEROBICA DEI FANGHI DI DEPURAZIONE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it-IT" dirty="0" smtClean="0">
              <a:latin typeface="GothamLight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dirty="0" smtClean="0">
                <a:latin typeface="GothamLight"/>
              </a:rPr>
              <a:t>L’INCENERIMENTO CON RECUPERO DI ENERGIA DEI RIFIUTI</a:t>
            </a:r>
            <a:endParaRPr lang="it-IT" dirty="0">
              <a:latin typeface="GothamLight"/>
            </a:endParaRPr>
          </a:p>
          <a:p>
            <a:pPr algn="just"/>
            <a:endParaRPr lang="it-IT" dirty="0">
              <a:latin typeface="GothamLight"/>
            </a:endParaRPr>
          </a:p>
        </p:txBody>
      </p:sp>
    </p:spTree>
    <p:extLst>
      <p:ext uri="{BB962C8B-B14F-4D97-AF65-F5344CB8AC3E}">
        <p14:creationId xmlns:p14="http://schemas.microsoft.com/office/powerpoint/2010/main" val="42040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IL RUOLO DELLA TERMOVALORIZZAZIONE NELL’E.C.</a:t>
            </a:r>
          </a:p>
        </p:txBody>
      </p:sp>
      <p:sp>
        <p:nvSpPr>
          <p:cNvPr id="2" name="Rettangolo 1"/>
          <p:cNvSpPr/>
          <p:nvPr/>
        </p:nvSpPr>
        <p:spPr>
          <a:xfrm>
            <a:off x="454604" y="915033"/>
            <a:ext cx="81407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>
                <a:latin typeface="GothamLight"/>
              </a:rPr>
              <a:t>Sul ruolo della termovalorizzazione dei rifiuti nell’economia circolare si è espressa la </a:t>
            </a:r>
            <a:r>
              <a:rPr lang="it-IT" sz="1700" dirty="0" smtClean="0">
                <a:latin typeface="GothamLight"/>
              </a:rPr>
              <a:t>Commissione europea 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Comunicazione </a:t>
            </a:r>
            <a:r>
              <a:rPr lang="it-IT" sz="1700" dirty="0">
                <a:latin typeface="GothamLight"/>
              </a:rPr>
              <a:t>del 26/01/2017 n. </a:t>
            </a:r>
            <a:r>
              <a:rPr lang="it-IT" sz="1700" dirty="0" smtClean="0">
                <a:latin typeface="GothamLight"/>
              </a:rPr>
              <a:t>34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>
                <a:latin typeface="GothamLight"/>
              </a:rPr>
              <a:t>F</a:t>
            </a:r>
            <a:r>
              <a:rPr lang="it-IT" sz="1700" dirty="0" smtClean="0">
                <a:latin typeface="GothamLight"/>
              </a:rPr>
              <a:t>orma </a:t>
            </a:r>
            <a:r>
              <a:rPr lang="it-IT" sz="1700" dirty="0">
                <a:latin typeface="GothamLight"/>
              </a:rPr>
              <a:t>di </a:t>
            </a:r>
            <a:r>
              <a:rPr lang="it-IT" sz="1700" dirty="0" smtClean="0">
                <a:latin typeface="GothamLight"/>
              </a:rPr>
              <a:t>gestione messa </a:t>
            </a:r>
            <a:r>
              <a:rPr lang="it-IT" sz="1700" dirty="0">
                <a:latin typeface="GothamLight"/>
              </a:rPr>
              <a:t>in atto per i soli rifiuti non riciclabili, nell’ambito dell’applicazione della gerarchia di gestione</a:t>
            </a:r>
          </a:p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La </a:t>
            </a:r>
            <a:r>
              <a:rPr lang="it-IT" sz="1700" dirty="0">
                <a:latin typeface="GothamLight"/>
              </a:rPr>
              <a:t>comunicazione individua i principali processi di termovalorizzazione</a:t>
            </a:r>
            <a:r>
              <a:rPr lang="it-IT" sz="1700" dirty="0" smtClean="0">
                <a:latin typeface="GothamLight"/>
              </a:rPr>
              <a:t>:</a:t>
            </a:r>
          </a:p>
          <a:p>
            <a:endParaRPr lang="it-IT" sz="1700" dirty="0">
              <a:latin typeface="Gotham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co-incenerimento </a:t>
            </a:r>
            <a:r>
              <a:rPr lang="it-IT" sz="1700" dirty="0">
                <a:latin typeface="GothamLight"/>
              </a:rPr>
              <a:t>dei rifiuti in impianti di combustione (ad esempio centrali </a:t>
            </a:r>
            <a:r>
              <a:rPr lang="it-IT" sz="1700" dirty="0" smtClean="0">
                <a:latin typeface="GothamLight"/>
              </a:rPr>
              <a:t>elettriche)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>
                <a:latin typeface="GothamLight"/>
              </a:rPr>
              <a:t>c</a:t>
            </a:r>
            <a:r>
              <a:rPr lang="it-IT" sz="1700" dirty="0" smtClean="0">
                <a:latin typeface="GothamLight"/>
              </a:rPr>
              <a:t>o-incenerimento nella produzione </a:t>
            </a:r>
            <a:r>
              <a:rPr lang="it-IT" sz="1700" dirty="0">
                <a:latin typeface="GothamLight"/>
              </a:rPr>
              <a:t>di cemento e </a:t>
            </a:r>
            <a:r>
              <a:rPr lang="it-IT" sz="1700" dirty="0" smtClean="0">
                <a:latin typeface="GothamLight"/>
              </a:rPr>
              <a:t>calce</a:t>
            </a:r>
            <a:endParaRPr lang="it-IT" sz="1700" dirty="0">
              <a:latin typeface="Gotham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incenerimento </a:t>
            </a:r>
            <a:r>
              <a:rPr lang="it-IT" sz="1700" dirty="0">
                <a:latin typeface="GothamLight"/>
              </a:rPr>
              <a:t>di rifiuti in impianti </a:t>
            </a:r>
            <a:r>
              <a:rPr lang="it-IT" sz="1700" dirty="0" smtClean="0">
                <a:latin typeface="GothamLight"/>
              </a:rPr>
              <a:t>dedicati</a:t>
            </a:r>
            <a:endParaRPr lang="it-IT" sz="1700" dirty="0">
              <a:latin typeface="Gotham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digestione </a:t>
            </a:r>
            <a:r>
              <a:rPr lang="it-IT" sz="1700" dirty="0">
                <a:latin typeface="GothamLight"/>
              </a:rPr>
              <a:t>anaerobica di rifiuti </a:t>
            </a:r>
            <a:r>
              <a:rPr lang="it-IT" sz="1700" dirty="0" smtClean="0">
                <a:latin typeface="GothamLight"/>
              </a:rPr>
              <a:t>biodegradabili</a:t>
            </a:r>
            <a:endParaRPr lang="it-IT" sz="1700" dirty="0">
              <a:latin typeface="Gotham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produzione </a:t>
            </a:r>
            <a:r>
              <a:rPr lang="it-IT" sz="1700" dirty="0">
                <a:latin typeface="GothamLight"/>
              </a:rPr>
              <a:t>di combustibili solidi, liquidi o gassosi ricavati dai </a:t>
            </a:r>
            <a:r>
              <a:rPr lang="it-IT" sz="1700" dirty="0" smtClean="0">
                <a:latin typeface="GothamLight"/>
              </a:rPr>
              <a:t>rifiuti</a:t>
            </a:r>
            <a:endParaRPr lang="it-IT" sz="1700" dirty="0">
              <a:latin typeface="GothamLigh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altri </a:t>
            </a:r>
            <a:r>
              <a:rPr lang="it-IT" sz="1700" dirty="0">
                <a:latin typeface="GothamLight"/>
              </a:rPr>
              <a:t>processi, compreso l’incenerimento indiretto a seguito di pirolisi o gassificazione.</a:t>
            </a:r>
          </a:p>
        </p:txBody>
      </p:sp>
    </p:spTree>
    <p:extLst>
      <p:ext uri="{BB962C8B-B14F-4D97-AF65-F5344CB8AC3E}">
        <p14:creationId xmlns:p14="http://schemas.microsoft.com/office/powerpoint/2010/main" val="2609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LA DIGESTIONE ANAEROBICA DEI RIFIUTI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454604" y="1213702"/>
            <a:ext cx="448315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55 impianti operativi nel 2017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31 integrati anaerobico/aerobico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24 anaerobico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3,4 milioni di tonnellate di rifiuti trattati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700" dirty="0">
                <a:latin typeface="GothamLight"/>
              </a:rPr>
              <a:t> </a:t>
            </a:r>
            <a:r>
              <a:rPr lang="it-IT" sz="1700" dirty="0" smtClean="0">
                <a:latin typeface="GothamLight"/>
              </a:rPr>
              <a:t>di cui 2,6 milioni di rifiuti urbani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258 milioni di Nm3 di biogas prodotto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195 milioni di Nm3 in impianti integrati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63 milioni di Nm3 in impianti anaerobici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3 impianti, nel nord, producono biometano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Energia prodotta: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oltre 1 milione di MWh elettrici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200 mila MWh termici</a:t>
            </a:r>
            <a:endParaRPr lang="it-IT" sz="1700" dirty="0">
              <a:latin typeface="GothamLigh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1246437"/>
            <a:ext cx="3391607" cy="3965571"/>
          </a:xfrm>
          <a:prstGeom prst="rect">
            <a:avLst/>
          </a:prstGeom>
        </p:spPr>
      </p:pic>
      <p:cxnSp>
        <p:nvCxnSpPr>
          <p:cNvPr id="5" name="Connettore 1 4"/>
          <p:cNvCxnSpPr/>
          <p:nvPr/>
        </p:nvCxnSpPr>
        <p:spPr>
          <a:xfrm>
            <a:off x="5852160" y="2360023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6196149" y="3034937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7529549" y="168511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47</a:t>
            </a:r>
            <a:endParaRPr lang="it-IT" b="1" dirty="0"/>
          </a:p>
        </p:txBody>
      </p:sp>
      <p:sp>
        <p:nvSpPr>
          <p:cNvPr id="12" name="Rettangolo 11"/>
          <p:cNvSpPr/>
          <p:nvPr/>
        </p:nvSpPr>
        <p:spPr>
          <a:xfrm>
            <a:off x="7529549" y="254468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2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8305539" y="338263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510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LA DIGESTIONE ANAEROBICA DEI RIFIUTI – capacità impianti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4660844" y="942777"/>
            <a:ext cx="448315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Prevalgono gli impianti con capacità compresa tra 15.000 e 60.000 t/a</a:t>
            </a:r>
            <a:endParaRPr lang="it-IT" sz="1700" dirty="0">
              <a:latin typeface="GothamLight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353" y="3342008"/>
            <a:ext cx="4668951" cy="255137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2" y="3171656"/>
            <a:ext cx="4394814" cy="2902825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5783311" y="2251841"/>
            <a:ext cx="2034531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Capacità di trattamento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32167" y="2236335"/>
            <a:ext cx="2988319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Capacità di trattamento per regione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42265" y="911999"/>
            <a:ext cx="4014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GothamLight"/>
              </a:rPr>
              <a:t>In Lombardia e Veneto è presente </a:t>
            </a:r>
          </a:p>
          <a:p>
            <a:r>
              <a:rPr lang="it-IT" dirty="0">
                <a:latin typeface="GothamLight"/>
              </a:rPr>
              <a:t>Oltre il 50% della capacità installata</a:t>
            </a:r>
          </a:p>
        </p:txBody>
      </p:sp>
    </p:spTree>
    <p:extLst>
      <p:ext uri="{BB962C8B-B14F-4D97-AF65-F5344CB8AC3E}">
        <p14:creationId xmlns:p14="http://schemas.microsoft.com/office/powerpoint/2010/main" val="66321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LA DIGESTIONE ANAEROBICA DEI RIFIUTI – rifiuti trattati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527765" y="1394931"/>
            <a:ext cx="325100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Crescono le quantità trattate e la quota di RU</a:t>
            </a:r>
            <a:endParaRPr lang="it-IT" sz="1700" dirty="0">
              <a:latin typeface="GothamLight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947" y="3743995"/>
            <a:ext cx="3676378" cy="2186219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14" y="3542506"/>
            <a:ext cx="3149101" cy="2765843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632419" y="2882901"/>
            <a:ext cx="1467069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Quantità trattate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672757" y="2865581"/>
            <a:ext cx="3945311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RU - Quantità </a:t>
            </a:r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trattate per tipologia impiantistica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572000" y="119430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>
                <a:latin typeface="GothamLight"/>
              </a:rPr>
              <a:t>RU - La </a:t>
            </a:r>
            <a:r>
              <a:rPr lang="it-IT" dirty="0">
                <a:latin typeface="GothamLight"/>
              </a:rPr>
              <a:t>maggior parte delle quantità è trattata in impianti integrati, nei quali la crescita è superiore a quella degli impianti di sola digestione anerobica</a:t>
            </a:r>
          </a:p>
        </p:txBody>
      </p:sp>
    </p:spTree>
    <p:extLst>
      <p:ext uri="{BB962C8B-B14F-4D97-AF65-F5344CB8AC3E}">
        <p14:creationId xmlns:p14="http://schemas.microsoft.com/office/powerpoint/2010/main" val="98173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625" y="1086935"/>
            <a:ext cx="3875735" cy="4531628"/>
          </a:xfrm>
          <a:prstGeom prst="rect">
            <a:avLst/>
          </a:prstGeom>
        </p:spPr>
      </p:pic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LA DIGESTIONE ANAEROBICA DEI RIFIUTI – sviluppi futuri</a:t>
            </a:r>
          </a:p>
        </p:txBody>
      </p:sp>
      <p:sp>
        <p:nvSpPr>
          <p:cNvPr id="2" name="Rettangolo 1"/>
          <p:cNvSpPr/>
          <p:nvPr/>
        </p:nvSpPr>
        <p:spPr>
          <a:xfrm>
            <a:off x="318472" y="2032793"/>
            <a:ext cx="4483156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31 nuovi impianti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21 integrati anaerobico/aerobico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10 anaerobico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1,7 milioni di tonnellate la capacità </a:t>
            </a:r>
          </a:p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117 milioni di Nm3 di biogas prodotto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700" dirty="0" smtClean="0">
                <a:latin typeface="GothamLight"/>
              </a:rPr>
              <a:t>97 milioni di Nm3 destinati a produzione biometano</a:t>
            </a:r>
            <a:endParaRPr lang="it-IT" sz="1700" dirty="0">
              <a:latin typeface="GothamLight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5828332" y="2351315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6118153" y="2953209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7529549" y="168511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24</a:t>
            </a:r>
            <a:endParaRPr lang="it-IT" b="1" dirty="0"/>
          </a:p>
        </p:txBody>
      </p:sp>
      <p:sp>
        <p:nvSpPr>
          <p:cNvPr id="12" name="Rettangolo 11"/>
          <p:cNvSpPr/>
          <p:nvPr/>
        </p:nvSpPr>
        <p:spPr>
          <a:xfrm>
            <a:off x="7529549" y="254468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2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8305539" y="338263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91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LA DIGESTIONE ANAEROBICA DEI RIFIUTI – sviluppi futuri</a:t>
            </a:r>
          </a:p>
        </p:txBody>
      </p:sp>
      <p:sp>
        <p:nvSpPr>
          <p:cNvPr id="2" name="Rettangolo 1"/>
          <p:cNvSpPr/>
          <p:nvPr/>
        </p:nvSpPr>
        <p:spPr>
          <a:xfrm>
            <a:off x="5480189" y="881857"/>
            <a:ext cx="342858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Il biogas sarà usato principalmente per produrre biometano</a:t>
            </a:r>
          </a:p>
          <a:p>
            <a:endParaRPr lang="it-IT" sz="1700" dirty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Prevalgono impianti con capacità tra 15.000 e 60.000 t/a</a:t>
            </a:r>
            <a:endParaRPr lang="it-IT" sz="1700" dirty="0">
              <a:latin typeface="GothamLight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604" y="3622868"/>
            <a:ext cx="3840381" cy="262549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44" y="763337"/>
            <a:ext cx="3757773" cy="255928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402" y="3806303"/>
            <a:ext cx="4880545" cy="2316417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1790967" y="611120"/>
            <a:ext cx="1628972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Utilizzo del biogas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928726" y="3322617"/>
            <a:ext cx="2036135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Capacità nuovi impianti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1716701" y="3526768"/>
            <a:ext cx="1648208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  <a:latin typeface="GothamLight"/>
              </a:rPr>
              <a:t>Utilizzo biometano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82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1185810"/>
            <a:ext cx="3682751" cy="4305986"/>
          </a:xfrm>
          <a:prstGeom prst="rect">
            <a:avLst/>
          </a:prstGeom>
        </p:spPr>
      </p:pic>
      <p:sp>
        <p:nvSpPr>
          <p:cNvPr id="9" name="Segnaposto testo 7"/>
          <p:cNvSpPr txBox="1">
            <a:spLocks/>
          </p:cNvSpPr>
          <p:nvPr/>
        </p:nvSpPr>
        <p:spPr>
          <a:xfrm>
            <a:off x="604848" y="2882901"/>
            <a:ext cx="7704136" cy="469848"/>
          </a:xfrm>
          <a:prstGeom prst="rect">
            <a:avLst/>
          </a:prstGeom>
        </p:spPr>
        <p:txBody>
          <a:bodyPr vert="horz" lIns="0" tIns="0" rIns="0" bIns="0" anchor="t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3C3D3C"/>
              </a:solidFill>
              <a:effectLst/>
              <a:uLnTx/>
              <a:uFillTx/>
              <a:latin typeface="GothamLight"/>
              <a:ea typeface="+mn-ea"/>
              <a:cs typeface="GothamLight"/>
            </a:endParaRPr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 smtClean="0"/>
              <a:t>Rapporto sul recupero energetico da rifiuti in Italia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5"/>
          </p:nvPr>
        </p:nvSpPr>
        <p:spPr>
          <a:xfrm>
            <a:off x="0" y="200682"/>
            <a:ext cx="9144000" cy="32183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</a:rPr>
              <a:t>LA DIGESTIONE ANAEROBICA DEI FANGHI</a:t>
            </a:r>
          </a:p>
        </p:txBody>
      </p:sp>
      <p:sp>
        <p:nvSpPr>
          <p:cNvPr id="2" name="Rettangolo 1"/>
          <p:cNvSpPr/>
          <p:nvPr/>
        </p:nvSpPr>
        <p:spPr>
          <a:xfrm>
            <a:off x="417099" y="1869776"/>
            <a:ext cx="448315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700" dirty="0" smtClean="0">
                <a:latin typeface="GothamLight"/>
              </a:rPr>
              <a:t>87 impianti operativi nel 2016</a:t>
            </a:r>
          </a:p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Impianto medio: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>
                <a:latin typeface="GothamLight"/>
              </a:rPr>
              <a:t>c</a:t>
            </a:r>
            <a:r>
              <a:rPr lang="it-IT" sz="1700" dirty="0" smtClean="0">
                <a:latin typeface="GothamLight"/>
              </a:rPr>
              <a:t>irca 220.000 A.E. di progetto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700" dirty="0" smtClean="0">
                <a:latin typeface="GothamLight"/>
              </a:rPr>
              <a:t>circa 125.000 A.E. effettivi</a:t>
            </a:r>
            <a:endParaRPr lang="it-IT" sz="1700" dirty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Circa 29 milioni di Sm3 di biogas prodotto</a:t>
            </a:r>
          </a:p>
          <a:p>
            <a:endParaRPr lang="it-IT" sz="1700" dirty="0" smtClean="0">
              <a:latin typeface="GothamLight"/>
            </a:endParaRPr>
          </a:p>
          <a:p>
            <a:r>
              <a:rPr lang="it-IT" sz="1700" dirty="0" smtClean="0">
                <a:latin typeface="GothamLight"/>
              </a:rPr>
              <a:t>Circa 66.000 MWh prodotta</a:t>
            </a:r>
            <a:endParaRPr lang="it-IT" sz="1700" dirty="0">
              <a:latin typeface="GothamLight"/>
            </a:endParaRPr>
          </a:p>
          <a:p>
            <a:endParaRPr lang="it-IT" sz="1700" dirty="0" smtClean="0">
              <a:latin typeface="GothamLight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5852160" y="2360023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6196149" y="3034937"/>
            <a:ext cx="2477207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7529549" y="168511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45</a:t>
            </a:r>
            <a:endParaRPr lang="it-IT" b="1" dirty="0"/>
          </a:p>
        </p:txBody>
      </p:sp>
      <p:sp>
        <p:nvSpPr>
          <p:cNvPr id="12" name="Rettangolo 11"/>
          <p:cNvSpPr/>
          <p:nvPr/>
        </p:nvSpPr>
        <p:spPr>
          <a:xfrm>
            <a:off x="7529549" y="2544689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17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8305539" y="338263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GothamLight"/>
              </a:rPr>
              <a:t>25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891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ERT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t" anchorCtr="0">
        <a:noAutofit/>
      </a:bodyPr>
      <a:lstStyle>
        <a:defPPr>
          <a:defRPr sz="1600" b="0" i="0" dirty="0" smtClean="0">
            <a:latin typeface="GothamLight"/>
            <a:cs typeface="Gotham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EPARATO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AGINA TIP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2791</TotalTime>
  <Words>1031</Words>
  <Application>Microsoft Office PowerPoint</Application>
  <PresentationFormat>Presentazione su schermo (4:3)</PresentationFormat>
  <Paragraphs>188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Arial</vt:lpstr>
      <vt:lpstr>Calibri</vt:lpstr>
      <vt:lpstr>GothamBook</vt:lpstr>
      <vt:lpstr>GothamLight</vt:lpstr>
      <vt:lpstr>Wingdings</vt:lpstr>
      <vt:lpstr>COPERTINA</vt:lpstr>
      <vt:lpstr>SEPARATORE</vt:lpstr>
      <vt:lpstr>PAGINA TIPO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davide surace</dc:creator>
  <cp:lastModifiedBy>Riccardo Viselli</cp:lastModifiedBy>
  <cp:revision>242</cp:revision>
  <cp:lastPrinted>2017-10-23T08:11:25Z</cp:lastPrinted>
  <dcterms:created xsi:type="dcterms:W3CDTF">2014-12-11T10:59:18Z</dcterms:created>
  <dcterms:modified xsi:type="dcterms:W3CDTF">2019-04-09T11:30:04Z</dcterms:modified>
</cp:coreProperties>
</file>